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5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F4CA4-44CA-1949-8DD3-53D7BDD5FDAE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42CE0-C360-8046-B79E-111E46BDA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1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71809-F14A-6E49-A701-2BA0E0F88200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04C26-F5FC-AB41-AC79-FDC5C3784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7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E26C4-F3F1-7843-8B70-1AA624F5DAF1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4A809-06FA-F145-9295-A391C7AB1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0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5A230-C796-6241-93E2-A3FB2246E19B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0EC73-D9F9-AD47-9DD4-DB2CBC903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2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1B4FB-57C7-C749-91E1-DA3723166C09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2EFE7-5450-2544-BAC6-4E765B980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9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71C77-72E0-8843-8C81-58975CD393B0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A7143-C816-CC4F-8FDA-09A7A4FAB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7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A56BE-6A04-BB41-937D-05B5D0C112AB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CA868-D493-A042-BDB9-0A6A74A8C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1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12800-8AAC-5B42-A3C2-4645EF1BF9D3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5B300-663F-C548-BC03-19BC81A8B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1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D6CB2-5D7D-DB4C-B501-7B6A01950C3D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2EB96-EC32-F94E-8488-76B580A51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0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3AAD4-E83C-224D-B377-ADF809C3E730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DDE69-3080-EF4D-90F8-40CB85A24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2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40D12-0DBF-CB43-B5DE-754CE72C46FB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797FF-B581-A64E-A39B-B568DAE87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6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">
              <a:schemeClr val="accent4">
                <a:lumMod val="40000"/>
                <a:lumOff val="60000"/>
              </a:schemeClr>
            </a:gs>
            <a:gs pos="47000">
              <a:schemeClr val="accent4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LGBTHMSO 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953000"/>
            <a:ext cx="1066800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753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4320479"/>
          </a:xfrm>
        </p:spPr>
        <p:txBody>
          <a:bodyPr>
            <a:noAutofit/>
          </a:bodyPr>
          <a:lstStyle/>
          <a:p>
            <a:r>
              <a:rPr lang="en-GB" sz="6000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What’s the difference between </a:t>
            </a:r>
            <a:r>
              <a:rPr lang="en-GB" sz="6000" dirty="0" smtClean="0">
                <a:solidFill>
                  <a:srgbClr val="FFFF00"/>
                </a:solidFill>
                <a:latin typeface="Century Gothic"/>
                <a:cs typeface="Century Gothic"/>
              </a:rPr>
              <a:t>sympathy </a:t>
            </a:r>
            <a:r>
              <a:rPr lang="en-GB" sz="6000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and </a:t>
            </a:r>
            <a:r>
              <a:rPr lang="en-GB" sz="6000" dirty="0" smtClean="0">
                <a:solidFill>
                  <a:srgbClr val="FFFF00"/>
                </a:solidFill>
                <a:latin typeface="Century Gothic"/>
                <a:cs typeface="Century Gothic"/>
              </a:rPr>
              <a:t>empathy</a:t>
            </a:r>
            <a:r>
              <a:rPr lang="en-GB" sz="6000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?</a:t>
            </a:r>
            <a:endParaRPr lang="en-GB" sz="6000" b="1" dirty="0">
              <a:solidFill>
                <a:srgbClr val="660066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04697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en-GB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SYMPATHY…</a:t>
            </a:r>
            <a:endParaRPr lang="en-GB" b="1" dirty="0">
              <a:solidFill>
                <a:srgbClr val="660066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400" dirty="0" smtClean="0">
                <a:solidFill>
                  <a:srgbClr val="000090"/>
                </a:solidFill>
                <a:latin typeface="Century Gothic"/>
                <a:cs typeface="Century Gothic"/>
              </a:rPr>
              <a:t>…is when you </a:t>
            </a:r>
            <a:r>
              <a:rPr lang="en-GB" sz="4400" u="sng" dirty="0" smtClean="0">
                <a:solidFill>
                  <a:srgbClr val="000090"/>
                </a:solidFill>
                <a:latin typeface="Century Gothic"/>
                <a:cs typeface="Century Gothic"/>
              </a:rPr>
              <a:t>understand</a:t>
            </a:r>
            <a:r>
              <a:rPr lang="en-GB" sz="4400" dirty="0" smtClean="0">
                <a:solidFill>
                  <a:srgbClr val="000090"/>
                </a:solidFill>
                <a:latin typeface="Century Gothic"/>
                <a:cs typeface="Century Gothic"/>
              </a:rPr>
              <a:t> how and why a person feels like they do, but you’re not in their position.</a:t>
            </a:r>
            <a:endParaRPr lang="en-GB" sz="4400" dirty="0">
              <a:solidFill>
                <a:srgbClr val="00009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32476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1512168"/>
          </a:xfrm>
        </p:spPr>
        <p:txBody>
          <a:bodyPr/>
          <a:lstStyle/>
          <a:p>
            <a:r>
              <a:rPr lang="en-GB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EMPATHY…</a:t>
            </a:r>
            <a:endParaRPr lang="en-GB" b="1" dirty="0">
              <a:solidFill>
                <a:srgbClr val="660066"/>
              </a:solidFill>
              <a:latin typeface="Century Gothic"/>
              <a:cs typeface="Century Gothic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556792"/>
            <a:ext cx="7016824" cy="4082008"/>
          </a:xfrm>
        </p:spPr>
        <p:txBody>
          <a:bodyPr>
            <a:noAutofit/>
          </a:bodyPr>
          <a:lstStyle/>
          <a:p>
            <a:pPr algn="l"/>
            <a:r>
              <a:rPr lang="en-GB" sz="4400" dirty="0" smtClean="0">
                <a:solidFill>
                  <a:srgbClr val="000090"/>
                </a:solidFill>
                <a:latin typeface="Century Gothic"/>
                <a:cs typeface="Century Gothic"/>
              </a:rPr>
              <a:t>…is when you can imagine you’re in the other person’s shoes, so you can </a:t>
            </a:r>
            <a:r>
              <a:rPr lang="en-GB" sz="4400" u="sng" dirty="0" smtClean="0">
                <a:solidFill>
                  <a:srgbClr val="000090"/>
                </a:solidFill>
                <a:latin typeface="Century Gothic"/>
                <a:cs typeface="Century Gothic"/>
              </a:rPr>
              <a:t>share</a:t>
            </a:r>
            <a:r>
              <a:rPr lang="en-GB" sz="4400" dirty="0" smtClean="0">
                <a:solidFill>
                  <a:srgbClr val="000090"/>
                </a:solidFill>
                <a:latin typeface="Century Gothic"/>
                <a:cs typeface="Century Gothic"/>
              </a:rPr>
              <a:t> their feelings. </a:t>
            </a:r>
            <a:endParaRPr lang="en-GB" sz="4400" dirty="0">
              <a:solidFill>
                <a:srgbClr val="00009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45745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76673"/>
            <a:ext cx="8062664" cy="312377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You know what a</a:t>
            </a:r>
            <a:br>
              <a:rPr lang="en-GB" b="1" dirty="0" smtClean="0">
                <a:solidFill>
                  <a:srgbClr val="660066"/>
                </a:solidFill>
                <a:latin typeface="Century Gothic"/>
                <a:cs typeface="Century Gothic"/>
              </a:rPr>
            </a:br>
            <a:r>
              <a:rPr lang="en-GB" b="1" dirty="0" smtClean="0">
                <a:solidFill>
                  <a:srgbClr val="FFFF00"/>
                </a:solidFill>
                <a:latin typeface="Century Gothic"/>
                <a:cs typeface="Century Gothic"/>
              </a:rPr>
              <a:t>RHETORICAL QUESTION</a:t>
            </a:r>
            <a:r>
              <a:rPr lang="en-GB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/>
            </a:r>
            <a:br>
              <a:rPr lang="en-GB" b="1" dirty="0" smtClean="0">
                <a:solidFill>
                  <a:srgbClr val="FF0000"/>
                </a:solidFill>
                <a:latin typeface="Century Gothic"/>
                <a:cs typeface="Century Gothic"/>
              </a:rPr>
            </a:br>
            <a:r>
              <a:rPr lang="en-GB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is, don’t you?</a:t>
            </a:r>
            <a:br>
              <a:rPr lang="en-GB" b="1" dirty="0" smtClean="0">
                <a:solidFill>
                  <a:srgbClr val="660066"/>
                </a:solidFill>
                <a:latin typeface="Century Gothic"/>
                <a:cs typeface="Century Gothic"/>
              </a:rPr>
            </a:br>
            <a:endParaRPr lang="en-GB" b="1" dirty="0">
              <a:solidFill>
                <a:srgbClr val="660066"/>
              </a:solidFill>
              <a:latin typeface="Century Gothic"/>
              <a:cs typeface="Century Gothic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3284984"/>
            <a:ext cx="8964488" cy="3573016"/>
          </a:xfrm>
        </p:spPr>
        <p:txBody>
          <a:bodyPr>
            <a:normAutofit/>
          </a:bodyPr>
          <a:lstStyle/>
          <a:p>
            <a:pPr algn="l"/>
            <a:r>
              <a:rPr lang="en-GB" sz="4400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Correct…it’s a question that </a:t>
            </a:r>
            <a:r>
              <a:rPr lang="en-GB" sz="4400" b="1" dirty="0" smtClean="0">
                <a:solidFill>
                  <a:srgbClr val="FFFF00"/>
                </a:solidFill>
                <a:latin typeface="Century Gothic"/>
                <a:cs typeface="Century Gothic"/>
              </a:rPr>
              <a:t>doesn’t need an answer</a:t>
            </a:r>
            <a:r>
              <a:rPr lang="en-GB" sz="4400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, isn’t it?</a:t>
            </a:r>
          </a:p>
          <a:p>
            <a:pPr algn="l"/>
            <a:endParaRPr lang="en-GB" sz="4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2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GIRLS and BOYS</a:t>
            </a:r>
            <a:endParaRPr lang="en-GB" b="1" dirty="0">
              <a:solidFill>
                <a:srgbClr val="660066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00FF"/>
                </a:solidFill>
                <a:latin typeface="Century Gothic"/>
                <a:cs typeface="Century Gothic"/>
              </a:rPr>
              <a:t>Do girls and boys express their feelings in different ways?</a:t>
            </a:r>
            <a:endParaRPr lang="en-GB" dirty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GB" dirty="0" smtClean="0">
                <a:solidFill>
                  <a:srgbClr val="0000FF"/>
                </a:solidFill>
                <a:latin typeface="Century Gothic"/>
                <a:cs typeface="Century Gothic"/>
              </a:rPr>
              <a:t>Is it harder for boys to be open about their feelings? If so, why?</a:t>
            </a:r>
          </a:p>
          <a:p>
            <a:r>
              <a:rPr lang="en-GB" dirty="0" smtClean="0">
                <a:solidFill>
                  <a:srgbClr val="0000FF"/>
                </a:solidFill>
                <a:latin typeface="Century Gothic"/>
                <a:cs typeface="Century Gothic"/>
              </a:rPr>
              <a:t>Are gay girls and boys more openly sensitive and emotional?</a:t>
            </a:r>
          </a:p>
          <a:p>
            <a:r>
              <a:rPr lang="en-GB" dirty="0" smtClean="0">
                <a:solidFill>
                  <a:srgbClr val="0000FF"/>
                </a:solidFill>
                <a:latin typeface="Century Gothic"/>
                <a:cs typeface="Century Gothic"/>
              </a:rPr>
              <a:t>In ‘Quiet Kid’, does the boy really want his feelings to stay private, or is he asking for help?</a:t>
            </a:r>
          </a:p>
          <a:p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06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138</Words>
  <Application>Microsoft Macintosh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What’s the difference between sympathy and empathy?</vt:lpstr>
      <vt:lpstr>SYMPATHY…</vt:lpstr>
      <vt:lpstr>EMPATHY…</vt:lpstr>
      <vt:lpstr>You know what a RHETORICAL QUESTION is, don’t you? </vt:lpstr>
      <vt:lpstr>GIRLS and BOYS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difference between sympathy and empathy?</dc:title>
  <dc:creator>Andy Conner</dc:creator>
  <cp:lastModifiedBy>Elly Barnes</cp:lastModifiedBy>
  <cp:revision>17</cp:revision>
  <dcterms:created xsi:type="dcterms:W3CDTF">2013-08-04T20:11:03Z</dcterms:created>
  <dcterms:modified xsi:type="dcterms:W3CDTF">2014-06-27T21:31:19Z</dcterms:modified>
</cp:coreProperties>
</file>